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Raleway"/>
      <p:regular r:id="rId23"/>
    </p:embeddedFont>
    <p:embeddedFont>
      <p:font typeface="Raleway"/>
      <p:regular r:id="rId24"/>
    </p:embeddedFont>
    <p:embeddedFont>
      <p:font typeface="Raleway"/>
      <p:regular r:id="rId25"/>
    </p:embeddedFont>
    <p:embeddedFont>
      <p:font typeface="Raleway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725" y="794385"/>
            <a:ext cx="7753350" cy="3725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750"/>
              </a:lnSpc>
              <a:buNone/>
            </a:pPr>
            <a:r>
              <a:rPr lang="en-US" sz="7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Absenteeism Prediction System</a:t>
            </a:r>
            <a:endParaRPr lang="en-US" sz="7800" dirty="0"/>
          </a:p>
        </p:txBody>
      </p:sp>
      <p:sp>
        <p:nvSpPr>
          <p:cNvPr id="4" name="Text 1"/>
          <p:cNvSpPr/>
          <p:nvPr/>
        </p:nvSpPr>
        <p:spPr>
          <a:xfrm>
            <a:off x="6181725" y="4817864"/>
            <a:ext cx="7753350" cy="993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Transparent, Fair, and Explainable Machine Learning for HR Decision-Making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181725" y="6109097"/>
            <a:ext cx="7753350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81725" y="6729889"/>
            <a:ext cx="775335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Krishna Kumar Bais (241110038)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81725" y="7117318"/>
            <a:ext cx="775335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Rohan (241110057)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277" y="553998"/>
            <a:ext cx="5620345" cy="621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Explainability Integration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6277" y="1872020"/>
            <a:ext cx="4279940" cy="2422327"/>
          </a:xfrm>
          <a:prstGeom prst="roundRect">
            <a:avLst>
              <a:gd name="adj" fmla="val 453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96277" y="1849160"/>
            <a:ext cx="4279940" cy="91440"/>
          </a:xfrm>
          <a:prstGeom prst="roundRect">
            <a:avLst>
              <a:gd name="adj" fmla="val 91386"/>
            </a:avLst>
          </a:prstGeom>
          <a:solidFill>
            <a:srgbClr val="1B1B27"/>
          </a:solidFill>
          <a:ln/>
        </p:spPr>
      </p:sp>
      <p:sp>
        <p:nvSpPr>
          <p:cNvPr id="5" name="Shape 3"/>
          <p:cNvSpPr/>
          <p:nvPr/>
        </p:nvSpPr>
        <p:spPr>
          <a:xfrm>
            <a:off x="2537758" y="1573649"/>
            <a:ext cx="596860" cy="596860"/>
          </a:xfrm>
          <a:prstGeom prst="roundRect">
            <a:avLst>
              <a:gd name="adj" fmla="val 153202"/>
            </a:avLst>
          </a:prstGeom>
          <a:solidFill>
            <a:srgbClr val="1B1B27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16828" y="1752600"/>
            <a:ext cx="238720" cy="2387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92699" y="2369344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SHAP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18091" y="2799517"/>
            <a:ext cx="3836313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Game-theoretic feature importance, consistent and mathematically grounded. Used for global importance charts and local attributions.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175171" y="1872020"/>
            <a:ext cx="4279940" cy="2422327"/>
          </a:xfrm>
          <a:prstGeom prst="roundRect">
            <a:avLst>
              <a:gd name="adj" fmla="val 453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175171" y="1849160"/>
            <a:ext cx="4279940" cy="91440"/>
          </a:xfrm>
          <a:prstGeom prst="roundRect">
            <a:avLst>
              <a:gd name="adj" fmla="val 91386"/>
            </a:avLst>
          </a:prstGeom>
          <a:solidFill>
            <a:srgbClr val="1B1B27"/>
          </a:solidFill>
          <a:ln/>
        </p:spPr>
      </p:sp>
      <p:sp>
        <p:nvSpPr>
          <p:cNvPr id="11" name="Shape 8"/>
          <p:cNvSpPr/>
          <p:nvPr/>
        </p:nvSpPr>
        <p:spPr>
          <a:xfrm>
            <a:off x="7016651" y="1573649"/>
            <a:ext cx="596860" cy="596860"/>
          </a:xfrm>
          <a:prstGeom prst="roundRect">
            <a:avLst>
              <a:gd name="adj" fmla="val 153202"/>
            </a:avLst>
          </a:prstGeom>
          <a:solidFill>
            <a:srgbClr val="1B1B27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5721" y="1752600"/>
            <a:ext cx="238720" cy="23872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071592" y="2369344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LIME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5396984" y="2799517"/>
            <a:ext cx="3836313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 surrogate linear model. "Why did the model predict this for this employee?" Sparse, easy-to-understand explanation.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9654064" y="1872020"/>
            <a:ext cx="4279940" cy="2422327"/>
          </a:xfrm>
          <a:prstGeom prst="roundRect">
            <a:avLst>
              <a:gd name="adj" fmla="val 453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654064" y="1849160"/>
            <a:ext cx="4279940" cy="91440"/>
          </a:xfrm>
          <a:prstGeom prst="roundRect">
            <a:avLst>
              <a:gd name="adj" fmla="val 91386"/>
            </a:avLst>
          </a:prstGeom>
          <a:solidFill>
            <a:srgbClr val="1B1B27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95544" y="1573649"/>
            <a:ext cx="596860" cy="596860"/>
          </a:xfrm>
          <a:prstGeom prst="roundRect">
            <a:avLst>
              <a:gd name="adj" fmla="val 153202"/>
            </a:avLst>
          </a:prstGeom>
          <a:solidFill>
            <a:srgbClr val="1B1B27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74614" y="1752600"/>
            <a:ext cx="238720" cy="23872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178653" y="2369344"/>
            <a:ext cx="323064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Counterfactual Explanations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9875877" y="2799517"/>
            <a:ext cx="3836313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"What should change to reduce absenteeism?" Actionable (workload, social habits, etc.). Provides slider-based scenario suggestions.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696277" y="4592717"/>
            <a:ext cx="2984302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Explanation</a:t>
            </a:r>
            <a:endParaRPr lang="en-US" sz="2300" dirty="0"/>
          </a:p>
        </p:txBody>
      </p:sp>
      <p:sp>
        <p:nvSpPr>
          <p:cNvPr id="22" name="Text 17"/>
          <p:cNvSpPr/>
          <p:nvPr/>
        </p:nvSpPr>
        <p:spPr>
          <a:xfrm>
            <a:off x="696277" y="5264110"/>
            <a:ext cx="13237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features (mean absolute SHAP value):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696277" y="5806083"/>
            <a:ext cx="13237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Reason for absence</a:t>
            </a:r>
            <a:endParaRPr lang="en-US" sz="1550" dirty="0"/>
          </a:p>
        </p:txBody>
      </p:sp>
      <p:sp>
        <p:nvSpPr>
          <p:cNvPr id="24" name="Text 19"/>
          <p:cNvSpPr/>
          <p:nvPr/>
        </p:nvSpPr>
        <p:spPr>
          <a:xfrm>
            <a:off x="696277" y="6193869"/>
            <a:ext cx="13237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Workload</a:t>
            </a:r>
            <a:endParaRPr lang="en-US" sz="1550" dirty="0"/>
          </a:p>
        </p:txBody>
      </p:sp>
      <p:sp>
        <p:nvSpPr>
          <p:cNvPr id="25" name="Text 20"/>
          <p:cNvSpPr/>
          <p:nvPr/>
        </p:nvSpPr>
        <p:spPr>
          <a:xfrm>
            <a:off x="696277" y="6581656"/>
            <a:ext cx="13237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Hit Target</a:t>
            </a:r>
            <a:endParaRPr lang="en-US" sz="1550" dirty="0"/>
          </a:p>
        </p:txBody>
      </p:sp>
      <p:sp>
        <p:nvSpPr>
          <p:cNvPr id="26" name="Text 21"/>
          <p:cNvSpPr/>
          <p:nvPr/>
        </p:nvSpPr>
        <p:spPr>
          <a:xfrm>
            <a:off x="696277" y="6969443"/>
            <a:ext cx="13237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 of absence</a:t>
            </a:r>
            <a:endParaRPr lang="en-US" sz="1550" dirty="0"/>
          </a:p>
        </p:txBody>
      </p:sp>
      <p:sp>
        <p:nvSpPr>
          <p:cNvPr id="27" name="Text 22"/>
          <p:cNvSpPr/>
          <p:nvPr/>
        </p:nvSpPr>
        <p:spPr>
          <a:xfrm>
            <a:off x="696277" y="7357229"/>
            <a:ext cx="13237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Social drinker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6662"/>
            <a:ext cx="92524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 Methodology &amp; Findings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079069"/>
            <a:ext cx="30480" cy="5233868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3189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0790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5119" y="212157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21569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Methods Used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647355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Think-Aloud Protocol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3089553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Usability testing with observations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3531751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Total: 5 participants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39871" y="367986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0049" y="34399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145119" y="34824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449270" y="3517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Tasks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8449270" y="4008239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Fill prediction form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449270" y="4450437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 result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449270" y="4892635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SHAP &amp; LIME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8449270" y="5334833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counterfactuals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449270" y="5777032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 fairness panel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6410087" y="525660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21" name="Shape 19"/>
          <p:cNvSpPr/>
          <p:nvPr/>
        </p:nvSpPr>
        <p:spPr>
          <a:xfrm>
            <a:off x="7060049" y="50166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45119" y="50592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3345894" y="5094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93790" y="5584984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Reveals mental models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3790" y="6027182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misunderstandings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93790" y="6469380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explainability comprehension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57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UI Issues Identified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81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Confusing labels ("Hit Target", "Temporal Factors")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003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Units unclear (workload, distance)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425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 much empty screen space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847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Collapsible sections ignored by some users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269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Slow explainability loading reduced trust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29971"/>
            <a:ext cx="29819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Representative Quotes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133951" y="547961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"Why is Hit Target under Family information?"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33951" y="6097667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"This screen has a lot of empty space."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33951" y="671572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"What is LIME or SHAP supposed to mean?"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24463"/>
            <a:ext cx="30480" cy="2109311"/>
          </a:xfrm>
          <a:prstGeom prst="rect">
            <a:avLst/>
          </a:prstGeom>
          <a:solidFill>
            <a:srgbClr val="1B1B27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3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Other Issues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2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Explainability Issues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971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didn't understand SHAP, LIME and Counterfactuals without explanation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393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Wanted simple text definitions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815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Needed clearer link between feature contribution → actionability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84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Trust Issues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3791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Poor performance metrics reduced trust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213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Fairness metrics not intuitive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635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Explanation loading delays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949" y="577096"/>
            <a:ext cx="5235416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Improvements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2949" y="1650206"/>
            <a:ext cx="471130" cy="471130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1411" y="1689437"/>
            <a:ext cx="314087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3391" y="1722120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UI Improvements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13391" y="2174915"/>
            <a:ext cx="3533180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Clarify labels and input units, use full-width layout, add tooltips and inline definitions, improve discoverability of collapsible sections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208270" y="1650206"/>
            <a:ext cx="471130" cy="471130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286732" y="1689437"/>
            <a:ext cx="314087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5888712" y="1722120"/>
            <a:ext cx="340816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Explainability Improvements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888712" y="2174915"/>
            <a:ext cx="3533299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SHAP/LIME short descriptions near outputs, example-based explanations, better counterfactual feasibility scoring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83710" y="1650206"/>
            <a:ext cx="471130" cy="471130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62173" y="1689437"/>
            <a:ext cx="314087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0364153" y="1722120"/>
            <a:ext cx="338720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Improvements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0364153" y="2174915"/>
            <a:ext cx="3533299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Asynchronous explanation computation, better SHAP caching strategy, pre-computed global explanations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2949" y="3829169"/>
            <a:ext cx="3141226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Reflections</a:t>
            </a:r>
            <a:endParaRPr lang="en-US" sz="2450" dirty="0"/>
          </a:p>
        </p:txBody>
      </p:sp>
      <p:sp>
        <p:nvSpPr>
          <p:cNvPr id="16" name="Shape 14"/>
          <p:cNvSpPr/>
          <p:nvPr/>
        </p:nvSpPr>
        <p:spPr>
          <a:xfrm>
            <a:off x="732949" y="4535805"/>
            <a:ext cx="4248626" cy="3116580"/>
          </a:xfrm>
          <a:prstGeom prst="roundRect">
            <a:avLst>
              <a:gd name="adj" fmla="val 1612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548408" y="4752737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Worked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949881" y="5205532"/>
            <a:ext cx="381476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Think-Aloud gave deep insights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49881" y="5613797"/>
            <a:ext cx="381476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Observational notes revealed consistent patterns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49881" y="6357104"/>
            <a:ext cx="381476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Explainability features were appreciated once understood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90887" y="4535805"/>
            <a:ext cx="4248626" cy="3116580"/>
          </a:xfrm>
          <a:prstGeom prst="roundRect">
            <a:avLst>
              <a:gd name="adj" fmla="val 1612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006346" y="4752737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Limitations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5407819" y="5205532"/>
            <a:ext cx="381476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 sample size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407819" y="5613797"/>
            <a:ext cx="381476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expert review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407819" y="6022062"/>
            <a:ext cx="381476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HR personas or actual HR while usability testing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648825" y="4535805"/>
            <a:ext cx="4248626" cy="3116580"/>
          </a:xfrm>
          <a:prstGeom prst="roundRect">
            <a:avLst>
              <a:gd name="adj" fmla="val 1612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10464284" y="4752737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Work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9865757" y="5205532"/>
            <a:ext cx="381476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batch predictions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865757" y="5613797"/>
            <a:ext cx="381476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model accuracy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865757" y="6022062"/>
            <a:ext cx="381476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Replace Linear Regression with more robust explainable models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865757" y="6765369"/>
            <a:ext cx="381476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dataset and reduce sampling bias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Contributions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40615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Krishna Kumar Bais (241110038)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Bias detection &amp; fairness metrics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vs fairness evaluation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UI/Frontend development (React + MUI)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Usability Evaluation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Rohan (241110057)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preprocessing &amp; feature engineering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UI/Frontend development (React + MUI)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of SHAP, LIME, Counterfactuals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Usability Evaluation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9846" y="5178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588764"/>
            <a:ext cx="535340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Framing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9379" y="1343501"/>
            <a:ext cx="3212068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this problem?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9379" y="2066092"/>
            <a:ext cx="131316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Absenteeism affects productivity, planning, and workforce allocation. Organizations want predictive tools but MUST ensure: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49379" y="2649617"/>
            <a:ext cx="6458783" cy="777954"/>
          </a:xfrm>
          <a:prstGeom prst="roundRect">
            <a:avLst>
              <a:gd name="adj" fmla="val 1156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71074" y="2871311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Transparency</a:t>
            </a:r>
            <a:endParaRPr lang="en-US" sz="2100" dirty="0"/>
          </a:p>
        </p:txBody>
      </p:sp>
      <p:sp>
        <p:nvSpPr>
          <p:cNvPr id="7" name="Shape 5"/>
          <p:cNvSpPr/>
          <p:nvPr/>
        </p:nvSpPr>
        <p:spPr>
          <a:xfrm>
            <a:off x="7422237" y="2649617"/>
            <a:ext cx="6458783" cy="777954"/>
          </a:xfrm>
          <a:prstGeom prst="roundRect">
            <a:avLst>
              <a:gd name="adj" fmla="val 1156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43932" y="2871311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Fairness</a:t>
            </a:r>
            <a:endParaRPr lang="en-US" sz="2100" dirty="0"/>
          </a:p>
        </p:txBody>
      </p:sp>
      <p:sp>
        <p:nvSpPr>
          <p:cNvPr id="9" name="Shape 7"/>
          <p:cNvSpPr/>
          <p:nvPr/>
        </p:nvSpPr>
        <p:spPr>
          <a:xfrm>
            <a:off x="749379" y="3641646"/>
            <a:ext cx="6458783" cy="777954"/>
          </a:xfrm>
          <a:prstGeom prst="roundRect">
            <a:avLst>
              <a:gd name="adj" fmla="val 1156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71074" y="3863340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Interpretability</a:t>
            </a:r>
            <a:endParaRPr lang="en-US" sz="2100" dirty="0"/>
          </a:p>
        </p:txBody>
      </p:sp>
      <p:sp>
        <p:nvSpPr>
          <p:cNvPr id="11" name="Shape 9"/>
          <p:cNvSpPr/>
          <p:nvPr/>
        </p:nvSpPr>
        <p:spPr>
          <a:xfrm>
            <a:off x="7422237" y="3641646"/>
            <a:ext cx="6458783" cy="777954"/>
          </a:xfrm>
          <a:prstGeom prst="roundRect">
            <a:avLst>
              <a:gd name="adj" fmla="val 1156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43932" y="3863340"/>
            <a:ext cx="339125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Ethical HR decision support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49379" y="4740712"/>
            <a:ext cx="3212068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Used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749379" y="5463302"/>
            <a:ext cx="131316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740 records, 21 features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9379" y="5880854"/>
            <a:ext cx="131316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36 employees, no missing values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9379" y="6298406"/>
            <a:ext cx="131316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 Absenteeism time in hours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49379" y="6715958"/>
            <a:ext cx="131316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Bias issues found in age, education, service time distributions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49379" y="7299484"/>
            <a:ext cx="131316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Build a fairness-aware, explainable, usable ML system to support informed HR decisions.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87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820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End-to-End Pipeline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60365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958703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133011"/>
            <a:ext cx="38850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Analysis + Bias Detection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28548" y="260365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958703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33011"/>
            <a:ext cx="5236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Development (Linear Regression)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38841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239220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2" name="Text 10"/>
          <p:cNvSpPr/>
          <p:nvPr/>
        </p:nvSpPr>
        <p:spPr>
          <a:xfrm>
            <a:off x="793790" y="4413528"/>
            <a:ext cx="4047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Fairness Evaluation + Mitigation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28548" y="38841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8548" y="4239220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5" name="Text 13"/>
          <p:cNvSpPr/>
          <p:nvPr/>
        </p:nvSpPr>
        <p:spPr>
          <a:xfrm>
            <a:off x="7428548" y="4413528"/>
            <a:ext cx="4777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UI Development (React + Material UI)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1646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519738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694045"/>
            <a:ext cx="64079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Explainability Integration (SHAP, LIME, Counterfactuals)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51646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19738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694045"/>
            <a:ext cx="6355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Usability Evaluation (Think-Aloud + Observations)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8278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157" y="535186"/>
            <a:ext cx="4866084" cy="608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Bias Findings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1157" y="1532573"/>
            <a:ext cx="13268087" cy="2305883"/>
          </a:xfrm>
          <a:prstGeom prst="roundRect">
            <a:avLst>
              <a:gd name="adj" fmla="val 354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4017" y="1555432"/>
            <a:ext cx="778550" cy="2260163"/>
          </a:xfrm>
          <a:prstGeom prst="roundRect">
            <a:avLst>
              <a:gd name="adj" fmla="val 6977"/>
            </a:avLst>
          </a:prstGeom>
          <a:solidFill>
            <a:srgbClr val="E1E1EA"/>
          </a:solidFill>
          <a:ln/>
        </p:spPr>
      </p:sp>
      <p:sp>
        <p:nvSpPr>
          <p:cNvPr id="5" name="Text 3"/>
          <p:cNvSpPr/>
          <p:nvPr/>
        </p:nvSpPr>
        <p:spPr>
          <a:xfrm>
            <a:off x="943451" y="2503051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677114" y="1749981"/>
            <a:ext cx="243304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Representation Bias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677114" y="2170867"/>
            <a:ext cx="120547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 Level 1 = 82.6% (dominant)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677114" y="2550438"/>
            <a:ext cx="120547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 Level 4 = 0.5% (rare)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677114" y="2930009"/>
            <a:ext cx="120547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31–40 age = 57% (over-represented)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677114" y="3309580"/>
            <a:ext cx="120547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50+ age = 1.2% (under-represented)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81157" y="4033004"/>
            <a:ext cx="13268087" cy="1546741"/>
          </a:xfrm>
          <a:prstGeom prst="roundRect">
            <a:avLst>
              <a:gd name="adj" fmla="val 528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04017" y="4055864"/>
            <a:ext cx="778550" cy="1501021"/>
          </a:xfrm>
          <a:prstGeom prst="roundRect">
            <a:avLst>
              <a:gd name="adj" fmla="val 6977"/>
            </a:avLst>
          </a:prstGeom>
          <a:solidFill>
            <a:srgbClr val="E1E1EA"/>
          </a:solidFill>
          <a:ln/>
        </p:spPr>
      </p:sp>
      <p:sp>
        <p:nvSpPr>
          <p:cNvPr id="13" name="Text 11"/>
          <p:cNvSpPr/>
          <p:nvPr/>
        </p:nvSpPr>
        <p:spPr>
          <a:xfrm>
            <a:off x="943451" y="4623911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1677114" y="4250412"/>
            <a:ext cx="271379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Disproportionate Effects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677114" y="4671298"/>
            <a:ext cx="120547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50+ age group → 29.11 hours absenteeism (high deviation)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1677114" y="5050869"/>
            <a:ext cx="120547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 levels show structured differences in absenteeism patterns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81157" y="5774293"/>
            <a:ext cx="13268087" cy="1926312"/>
          </a:xfrm>
          <a:prstGeom prst="roundRect">
            <a:avLst>
              <a:gd name="adj" fmla="val 424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04017" y="5797153"/>
            <a:ext cx="778550" cy="1880592"/>
          </a:xfrm>
          <a:prstGeom prst="roundRect">
            <a:avLst>
              <a:gd name="adj" fmla="val 6977"/>
            </a:avLst>
          </a:prstGeom>
          <a:solidFill>
            <a:srgbClr val="E1E1EA"/>
          </a:solidFill>
          <a:ln/>
        </p:spPr>
      </p:sp>
      <p:sp>
        <p:nvSpPr>
          <p:cNvPr id="19" name="Text 17"/>
          <p:cNvSpPr/>
          <p:nvPr/>
        </p:nvSpPr>
        <p:spPr>
          <a:xfrm>
            <a:off x="943451" y="6554986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8"/>
          <p:cNvSpPr/>
          <p:nvPr/>
        </p:nvSpPr>
        <p:spPr>
          <a:xfrm>
            <a:off x="1677114" y="5991701"/>
            <a:ext cx="243304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Sources of Bias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1677114" y="6412587"/>
            <a:ext cx="120547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Sampling bias (single company)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1677114" y="6792158"/>
            <a:ext cx="120547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bias in absence records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677114" y="7171730"/>
            <a:ext cx="120547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Inconsistent labelling of reasons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063"/>
            <a:ext cx="7177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&amp; Fairness Mitigation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92567"/>
            <a:ext cx="537769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Baseline Model: Linear Regression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2580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Chosen for: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76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Interpretability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18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Coefficient transparency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7604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training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63534"/>
            <a:ext cx="35846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Bias Mitigation Applied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3790" y="52289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proxy features (Height, Weight, BMI, ID)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711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 balancing (equal samples for all age groups)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133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 balancing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5555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Re-sampling to equalize group sizes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71736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Dataset reduced from 740 → 34 samples after balancing.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860"/>
            <a:ext cx="6833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Comparision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267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90488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04859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304859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Baseline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304859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Mitigation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304859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Change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55520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69891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RMSE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69891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11.43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69891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43.12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69891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↑ Worsened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20552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34923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34923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6.44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434923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16.50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434923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↑ Worsened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85584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9995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R²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499955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-0.20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499955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-0.09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49995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Slight improvement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57689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Fairness improved, but cost was massive performance degradation due to extreme balancing on a very small dataset.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0905"/>
            <a:ext cx="5877163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UI Design &amp; Key Screens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519" y="130254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 Users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6519" y="1938338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HR professionals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6519" y="2343150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Managers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6519" y="2747963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Senior decision-makers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6519" y="3391495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UI Decisions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6519" y="4027289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+ Material UI → professional workplace interface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6519" y="4432102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Logical grouping of input fields (Demographics, Work Info etc.)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6519" y="4836914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Progressive disclosure (collapsible panels)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6519" y="5241727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visual hierarchy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6519" y="5885259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 Goals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26519" y="6521053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cognitive load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6519" y="6925866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transparency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6519" y="7330678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 non-technical users to interpret predictions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369" y="525899"/>
            <a:ext cx="4781669" cy="597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Screens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69369" y="1506022"/>
            <a:ext cx="4303038" cy="6837998"/>
          </a:xfrm>
          <a:prstGeom prst="roundRect">
            <a:avLst>
              <a:gd name="adj" fmla="val 186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444" y="1720096"/>
            <a:ext cx="3483054" cy="577381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163622" y="1506022"/>
            <a:ext cx="4303038" cy="6837998"/>
          </a:xfrm>
          <a:prstGeom prst="roundRect">
            <a:avLst>
              <a:gd name="adj" fmla="val 186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96" y="1720096"/>
            <a:ext cx="3874889" cy="6409849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9657874" y="1506022"/>
            <a:ext cx="4303038" cy="6837998"/>
          </a:xfrm>
          <a:prstGeom prst="roundRect">
            <a:avLst>
              <a:gd name="adj" fmla="val 186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948" y="1720096"/>
            <a:ext cx="3070860" cy="5476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7208" y="790813"/>
            <a:ext cx="7875865" cy="6029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58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2025-11-23T19:19:28Z</dcterms:created>
  <dcterms:modified xsi:type="dcterms:W3CDTF">2025-11-23T19:19:28Z</dcterms:modified>
</cp:coreProperties>
</file>